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2" r:id="rId2"/>
    <p:sldId id="321" r:id="rId3"/>
    <p:sldId id="330" r:id="rId4"/>
    <p:sldId id="296" r:id="rId5"/>
    <p:sldId id="329" r:id="rId6"/>
    <p:sldId id="323" r:id="rId7"/>
    <p:sldId id="324" r:id="rId8"/>
    <p:sldId id="325" r:id="rId9"/>
    <p:sldId id="326" r:id="rId10"/>
    <p:sldId id="297" r:id="rId11"/>
  </p:sldIdLst>
  <p:sldSz cx="12190413" cy="6859588"/>
  <p:notesSz cx="6858000" cy="9144000"/>
  <p:embeddedFontLst>
    <p:embeddedFont>
      <p:font typeface="Microsoft GothicNeo" panose="020B0500000101010101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Y견고딕" panose="02030600000101010101" pitchFamily="18" charset="-127"/>
      <p:regular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한컴산뜻돋움" panose="02000000000000000000" pitchFamily="2" charset="-127"/>
      <p:regular r:id="rId29"/>
      <p:bold r:id="rId30"/>
    </p:embeddedFont>
    <p:embeddedFont>
      <p:font typeface="휴먼모음T" panose="02030504000101010101" pitchFamily="18" charset="-127"/>
      <p:regular r:id="rId3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7E1"/>
    <a:srgbClr val="04ABD0"/>
    <a:srgbClr val="D8D8D8"/>
    <a:srgbClr val="06B8E1"/>
    <a:srgbClr val="8EB4E3"/>
    <a:srgbClr val="06B9E1"/>
    <a:srgbClr val="087D97"/>
    <a:srgbClr val="0393B3"/>
    <a:srgbClr val="2FC4E6"/>
    <a:srgbClr val="07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0" autoAdjust="0"/>
    <p:restoredTop sz="65816" autoAdjust="0"/>
  </p:normalViewPr>
  <p:slideViewPr>
    <p:cSldViewPr>
      <p:cViewPr varScale="1">
        <p:scale>
          <a:sx n="84" d="100"/>
          <a:sy n="84" d="100"/>
        </p:scale>
        <p:origin x="108" y="50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9471-4926-49EE-8339-183CD58D0DA3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3631C-5EE9-400E-9403-EA5337FB62B7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CA23-D1E9-4AAA-9925-FF6930B64701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6CFBF03-E74E-44E8-8720-7C0EBCE591B1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F521B91-6851-4891-9613-1887F9809584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56F9-CB0D-4986-A629-6F40BB66443B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D619-3246-42B0-8B05-D75228E98236}" type="datetime1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767614" y="3211435"/>
            <a:ext cx="792088" cy="988950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김나영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김예슬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손아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최정인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한나영</a:t>
            </a:r>
            <a:endParaRPr lang="en-US" altLang="ko-KR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9231" y="1125538"/>
            <a:ext cx="9983465" cy="1152128"/>
          </a:xfrm>
        </p:spPr>
        <p:txBody>
          <a:bodyPr/>
          <a:lstStyle/>
          <a:p>
            <a:r>
              <a:rPr lang="ko-KR" altLang="en-US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객체탐지를 활용한</a:t>
            </a:r>
            <a:br>
              <a:rPr lang="en-US" altLang="ko-KR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ko-KR" altLang="en-US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반도체 불량 자동 분류 모델 구현</a:t>
            </a:r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51F025E-97DA-C3C9-989E-B3F81B4814D9}"/>
              </a:ext>
            </a:extLst>
          </p:cNvPr>
          <p:cNvSpPr txBox="1">
            <a:spLocks/>
          </p:cNvSpPr>
          <p:nvPr/>
        </p:nvSpPr>
        <p:spPr>
          <a:xfrm>
            <a:off x="6527254" y="2640041"/>
            <a:ext cx="4145442" cy="57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 FLOW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772C87-8E6E-8BA0-2C07-08DD6B086891}"/>
              </a:ext>
            </a:extLst>
          </p:cNvPr>
          <p:cNvCxnSpPr>
            <a:cxnSpLocks/>
          </p:cNvCxnSpPr>
          <p:nvPr/>
        </p:nvCxnSpPr>
        <p:spPr>
          <a:xfrm>
            <a:off x="3790950" y="2493690"/>
            <a:ext cx="68817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184414" y="2925738"/>
            <a:ext cx="5821584" cy="1368152"/>
          </a:xfrm>
        </p:spPr>
        <p:txBody>
          <a:bodyPr/>
          <a:lstStyle/>
          <a:p>
            <a:pPr algn="ctr"/>
            <a:r>
              <a:rPr lang="ko-KR" altLang="en-US" sz="5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5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5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92817A-541B-90AE-B139-45D41D90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맑은 고딕"/>
                <a:ea typeface="맑은 고딕"/>
              </a:rPr>
              <a:t>분석 환경 및 활용 라이브러리</a:t>
            </a:r>
            <a:endParaRPr kumimoji="0" lang="ko-KR" altLang="en-US" sz="40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464171-B1E8-B763-04EE-EADF7DA54597}"/>
              </a:ext>
            </a:extLst>
          </p:cNvPr>
          <p:cNvSpPr/>
          <p:nvPr/>
        </p:nvSpPr>
        <p:spPr>
          <a:xfrm>
            <a:off x="334567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120592-98F3-8C88-A876-EB699927CCF5}"/>
              </a:ext>
            </a:extLst>
          </p:cNvPr>
          <p:cNvSpPr/>
          <p:nvPr/>
        </p:nvSpPr>
        <p:spPr>
          <a:xfrm>
            <a:off x="1486696" y="1377348"/>
            <a:ext cx="1368150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분석언어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AF917F-B033-6BA3-5437-ADABCBB327DD}"/>
              </a:ext>
            </a:extLst>
          </p:cNvPr>
          <p:cNvSpPr/>
          <p:nvPr/>
        </p:nvSpPr>
        <p:spPr>
          <a:xfrm>
            <a:off x="4259001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33829C-B5B9-71E2-289B-458A027F7E1C}"/>
              </a:ext>
            </a:extLst>
          </p:cNvPr>
          <p:cNvSpPr/>
          <p:nvPr/>
        </p:nvSpPr>
        <p:spPr>
          <a:xfrm>
            <a:off x="5447133" y="1387705"/>
            <a:ext cx="1296146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9DC3627-FD97-2253-D9E5-CA58F71B9987}"/>
              </a:ext>
            </a:extLst>
          </p:cNvPr>
          <p:cNvSpPr/>
          <p:nvPr/>
        </p:nvSpPr>
        <p:spPr>
          <a:xfrm>
            <a:off x="8183013" y="1652918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F23F63A-3025-6C7A-C99D-187EF14E4A16}"/>
              </a:ext>
            </a:extLst>
          </p:cNvPr>
          <p:cNvSpPr/>
          <p:nvPr/>
        </p:nvSpPr>
        <p:spPr>
          <a:xfrm>
            <a:off x="9083113" y="1416313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 및 프레임워크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CEE723-85B7-AADF-B267-F60F9353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47" y="2094439"/>
            <a:ext cx="1930247" cy="6696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E1F06A-A3EE-84D2-FE41-B515B64D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80" y="1958951"/>
            <a:ext cx="2036479" cy="672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4D4E94-EE04-D983-346B-2FD166F9B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60" y="3492655"/>
            <a:ext cx="1534005" cy="9609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6D808E-AC3D-1B28-45A4-4910A7F8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23" y="2631056"/>
            <a:ext cx="1930246" cy="782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04DC9-C28E-3258-99E8-44D1C8D15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049" y="4451813"/>
            <a:ext cx="944415" cy="8703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8C1DA2-4C6E-62F1-F4A3-94B78F3F9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732" y="2365508"/>
            <a:ext cx="1471334" cy="3242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D52AB3-5609-9F51-0D9D-EB55C7496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4555" y="2605754"/>
            <a:ext cx="1269082" cy="396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6D4EC5-9629-E5A4-2CD9-B453F3A6A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8912" y="2977833"/>
            <a:ext cx="1424974" cy="5343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F2ADEE5-6F14-8E1C-F568-4BF8A469F8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0662" y="5366732"/>
            <a:ext cx="1960578" cy="7987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524CE84-B6E4-50A2-3031-A88EB3985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1162" y="3475214"/>
            <a:ext cx="1475868" cy="5343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4CD848-C0F4-6FC3-3D36-7EB5906390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0108" y="3940361"/>
            <a:ext cx="1226257" cy="7201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84E3E9F-D8EE-2A4E-6BFB-D56658C6A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25" y="4539435"/>
            <a:ext cx="1731577" cy="5378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CEE3B6E-5659-5402-3FE9-756EB8FDD5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2691" y="4921404"/>
            <a:ext cx="1581089" cy="5739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6590D94-FFD3-D569-02C8-E2CA39678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1630" y="5461927"/>
            <a:ext cx="1818965" cy="56015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B5022F-F5CC-BF46-A777-7E283DE218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3785" y="3267524"/>
            <a:ext cx="1073972" cy="10016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56B6A33-BFEC-0078-7F21-69438E87DF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622" y="4660461"/>
            <a:ext cx="933621" cy="12471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FC23B18-F9AB-A6DA-A8D3-3916B92FFF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0376" y="4632172"/>
            <a:ext cx="1001768" cy="1206211"/>
          </a:xfrm>
          <a:prstGeom prst="rect">
            <a:avLst/>
          </a:prstGeom>
        </p:spPr>
      </p:pic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0ECD20D9-5AC3-BA82-2970-1B7F50B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464171-B1E8-B763-04EE-EADF7DA54597}"/>
              </a:ext>
            </a:extLst>
          </p:cNvPr>
          <p:cNvSpPr/>
          <p:nvPr/>
        </p:nvSpPr>
        <p:spPr>
          <a:xfrm>
            <a:off x="1414685" y="1840558"/>
            <a:ext cx="8721987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120592-98F3-8C88-A876-EB699927CCF5}"/>
              </a:ext>
            </a:extLst>
          </p:cNvPr>
          <p:cNvSpPr/>
          <p:nvPr/>
        </p:nvSpPr>
        <p:spPr>
          <a:xfrm>
            <a:off x="2278782" y="1557586"/>
            <a:ext cx="1296144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AF917F-B033-6BA3-5437-ADABCBB327DD}"/>
              </a:ext>
            </a:extLst>
          </p:cNvPr>
          <p:cNvSpPr/>
          <p:nvPr/>
        </p:nvSpPr>
        <p:spPr>
          <a:xfrm>
            <a:off x="1414686" y="4422489"/>
            <a:ext cx="8721988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33829C-B5B9-71E2-289B-458A027F7E1C}"/>
              </a:ext>
            </a:extLst>
          </p:cNvPr>
          <p:cNvSpPr/>
          <p:nvPr/>
        </p:nvSpPr>
        <p:spPr>
          <a:xfrm>
            <a:off x="2278781" y="4178688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0DBC2-F8EC-1C79-4DA3-03E399D8C123}"/>
              </a:ext>
            </a:extLst>
          </p:cNvPr>
          <p:cNvSpPr txBox="1"/>
          <p:nvPr/>
        </p:nvSpPr>
        <p:spPr>
          <a:xfrm>
            <a:off x="1907616" y="2277666"/>
            <a:ext cx="77361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탐지를 활용하여 반도체 불량품 비율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 종류 등의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결과를 보여주는 웹 구현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A6FFA-AFC5-251C-5D1B-8A7A73CFF6B3}"/>
              </a:ext>
            </a:extLst>
          </p:cNvPr>
          <p:cNvSpPr txBox="1"/>
          <p:nvPr/>
        </p:nvSpPr>
        <p:spPr>
          <a:xfrm>
            <a:off x="3183390" y="4869954"/>
            <a:ext cx="518457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검수를 통한 반도체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증가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과정에서의 인건비 절약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74AA0C-4866-30DB-B0BA-702C65B5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도메인 학습 및 브레인스토밍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- 1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1D7A651D-9B9A-9B46-BA18-C712BC3CFC30}"/>
              </a:ext>
            </a:extLst>
          </p:cNvPr>
          <p:cNvSpPr/>
          <p:nvPr/>
        </p:nvSpPr>
        <p:spPr>
          <a:xfrm rot="16200000">
            <a:off x="1365604" y="1449574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6575F-65DC-06AB-59F6-36FE138AD0C0}"/>
              </a:ext>
            </a:extLst>
          </p:cNvPr>
          <p:cNvSpPr txBox="1"/>
          <p:nvPr/>
        </p:nvSpPr>
        <p:spPr>
          <a:xfrm>
            <a:off x="825542" y="236564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제조</a:t>
            </a:r>
          </a:p>
        </p:txBody>
      </p:sp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BFEA3DCB-40DF-442D-7B6B-B89390127834}"/>
              </a:ext>
            </a:extLst>
          </p:cNvPr>
          <p:cNvSpPr/>
          <p:nvPr/>
        </p:nvSpPr>
        <p:spPr>
          <a:xfrm rot="16200000">
            <a:off x="4101908" y="1449574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ED42B-07A0-7693-D61B-C5FD555E378D}"/>
              </a:ext>
            </a:extLst>
          </p:cNvPr>
          <p:cNvSpPr txBox="1"/>
          <p:nvPr/>
        </p:nvSpPr>
        <p:spPr>
          <a:xfrm>
            <a:off x="3633854" y="236564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 공정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D2BFA9C6-71FF-E8E5-65E7-FCA6A78BFF20}"/>
              </a:ext>
            </a:extLst>
          </p:cNvPr>
          <p:cNvSpPr/>
          <p:nvPr/>
        </p:nvSpPr>
        <p:spPr>
          <a:xfrm rot="16200000">
            <a:off x="6838211" y="1449575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30850-404D-D722-BCB8-E17E8D34C282}"/>
              </a:ext>
            </a:extLst>
          </p:cNvPr>
          <p:cNvSpPr txBox="1"/>
          <p:nvPr/>
        </p:nvSpPr>
        <p:spPr>
          <a:xfrm>
            <a:off x="6370157" y="2365644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포토 공정</a:t>
            </a: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DD88DADA-8DA2-1628-B8B5-A15ED447CD9F}"/>
              </a:ext>
            </a:extLst>
          </p:cNvPr>
          <p:cNvSpPr/>
          <p:nvPr/>
        </p:nvSpPr>
        <p:spPr>
          <a:xfrm rot="16200000">
            <a:off x="9574514" y="1449574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BFCC5-205E-3F4C-7FBB-267CF98A6F15}"/>
              </a:ext>
            </a:extLst>
          </p:cNvPr>
          <p:cNvSpPr txBox="1"/>
          <p:nvPr/>
        </p:nvSpPr>
        <p:spPr>
          <a:xfrm>
            <a:off x="9106460" y="2365643"/>
            <a:ext cx="12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식각 공정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DFF68-120C-6689-674D-6F466E8087DE}"/>
              </a:ext>
            </a:extLst>
          </p:cNvPr>
          <p:cNvSpPr txBox="1"/>
          <p:nvPr/>
        </p:nvSpPr>
        <p:spPr>
          <a:xfrm>
            <a:off x="825542" y="2994471"/>
            <a:ext cx="129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*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잉곳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만들기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잉곳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절단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표면 연마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세척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814A3-A6F5-F94B-A265-4B8D5CFA765D}"/>
              </a:ext>
            </a:extLst>
          </p:cNvPr>
          <p:cNvSpPr txBox="1"/>
          <p:nvPr/>
        </p:nvSpPr>
        <p:spPr>
          <a:xfrm>
            <a:off x="8629306" y="299447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구조를 형성하는 패턴을 만드는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04671-4AEF-ECC2-5DE4-B04EDE88EBD7}"/>
              </a:ext>
            </a:extLst>
          </p:cNvPr>
          <p:cNvSpPr txBox="1"/>
          <p:nvPr/>
        </p:nvSpPr>
        <p:spPr>
          <a:xfrm>
            <a:off x="5866101" y="299447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위에 반도체 회로를 그려 넣는 공정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1F874-A3C7-058E-B3FD-375ADAB3CD99}"/>
              </a:ext>
            </a:extLst>
          </p:cNvPr>
          <p:cNvSpPr txBox="1"/>
          <p:nvPr/>
        </p:nvSpPr>
        <p:spPr>
          <a:xfrm>
            <a:off x="3103585" y="2994471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표면에 실리콘 산화막을 형성해 트랜지스터의 기초를 만드는 공정</a:t>
            </a:r>
          </a:p>
        </p:txBody>
      </p:sp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FC677035-C634-0118-CD5C-C0578AF84BE1}"/>
              </a:ext>
            </a:extLst>
          </p:cNvPr>
          <p:cNvSpPr/>
          <p:nvPr/>
        </p:nvSpPr>
        <p:spPr>
          <a:xfrm>
            <a:off x="8886930" y="4268062"/>
            <a:ext cx="2448272" cy="720080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8B6984-7317-3C4A-F97E-334219A9151C}"/>
              </a:ext>
            </a:extLst>
          </p:cNvPr>
          <p:cNvSpPr txBox="1"/>
          <p:nvPr/>
        </p:nvSpPr>
        <p:spPr>
          <a:xfrm>
            <a:off x="8886930" y="4365059"/>
            <a:ext cx="2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공정</a:t>
            </a:r>
          </a:p>
        </p:txBody>
      </p:sp>
      <p:sp>
        <p:nvSpPr>
          <p:cNvPr id="21" name="순서도: 다른 페이지 연결선 20">
            <a:extLst>
              <a:ext uri="{FF2B5EF4-FFF2-40B4-BE49-F238E27FC236}">
                <a16:creationId xmlns:a16="http://schemas.microsoft.com/office/drawing/2014/main" id="{9B627F1B-4E93-5B92-8784-101C1E79B496}"/>
              </a:ext>
            </a:extLst>
          </p:cNvPr>
          <p:cNvSpPr/>
          <p:nvPr/>
        </p:nvSpPr>
        <p:spPr>
          <a:xfrm rot="5400000">
            <a:off x="4101909" y="3505867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5E7D0-825D-8745-9D0B-D26717449A29}"/>
              </a:ext>
            </a:extLst>
          </p:cNvPr>
          <p:cNvSpPr txBox="1"/>
          <p:nvPr/>
        </p:nvSpPr>
        <p:spPr>
          <a:xfrm>
            <a:off x="4027983" y="4421936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sp>
        <p:nvSpPr>
          <p:cNvPr id="23" name="순서도: 다른 페이지 연결선 22">
            <a:extLst>
              <a:ext uri="{FF2B5EF4-FFF2-40B4-BE49-F238E27FC236}">
                <a16:creationId xmlns:a16="http://schemas.microsoft.com/office/drawing/2014/main" id="{986FFDAF-03F2-E095-4748-0379BCEAECFA}"/>
              </a:ext>
            </a:extLst>
          </p:cNvPr>
          <p:cNvSpPr/>
          <p:nvPr/>
        </p:nvSpPr>
        <p:spPr>
          <a:xfrm rot="5400000">
            <a:off x="6860313" y="3505867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F3FD-AE65-AD1B-B224-5A4C40881FA8}"/>
              </a:ext>
            </a:extLst>
          </p:cNvPr>
          <p:cNvSpPr txBox="1"/>
          <p:nvPr/>
        </p:nvSpPr>
        <p:spPr>
          <a:xfrm>
            <a:off x="6532466" y="4421936"/>
            <a:ext cx="177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금속 배정 공정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8D66F8-0140-0BE8-4AA8-6D653D572B7B}"/>
              </a:ext>
            </a:extLst>
          </p:cNvPr>
          <p:cNvSpPr/>
          <p:nvPr/>
        </p:nvSpPr>
        <p:spPr>
          <a:xfrm>
            <a:off x="609519" y="4261951"/>
            <a:ext cx="1944215" cy="720080"/>
          </a:xfrm>
          <a:prstGeom prst="rect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EB5CB6-FAB3-8A8F-94B3-DE824891B0CB}"/>
              </a:ext>
            </a:extLst>
          </p:cNvPr>
          <p:cNvSpPr txBox="1"/>
          <p:nvPr/>
        </p:nvSpPr>
        <p:spPr>
          <a:xfrm>
            <a:off x="861545" y="4421936"/>
            <a:ext cx="14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패키징 공정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F5E0E-752E-31F9-235E-5BE6F18C1AE6}"/>
              </a:ext>
            </a:extLst>
          </p:cNvPr>
          <p:cNvSpPr txBox="1"/>
          <p:nvPr/>
        </p:nvSpPr>
        <p:spPr>
          <a:xfrm>
            <a:off x="173001" y="5101950"/>
            <a:ext cx="2817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칩이 외부와 신호를 주고 받을 수 있도록 길을 만들고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외부환경으로부터 안전하게 보호받는 형태로 만드는 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56D17B-15B6-67AA-872C-C6DBE5DAC7C4}"/>
              </a:ext>
            </a:extLst>
          </p:cNvPr>
          <p:cNvSpPr txBox="1"/>
          <p:nvPr/>
        </p:nvSpPr>
        <p:spPr>
          <a:xfrm>
            <a:off x="5996216" y="5100233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회로에 전기적 신호가 잘 전달되도록 금속선을 연결하는 공정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D8FA2-6AE8-8799-BFFD-05EADFB627EE}"/>
              </a:ext>
            </a:extLst>
          </p:cNvPr>
          <p:cNvSpPr txBox="1"/>
          <p:nvPr/>
        </p:nvSpPr>
        <p:spPr>
          <a:xfrm>
            <a:off x="3261325" y="5100233"/>
            <a:ext cx="2604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전기적 특성검사를 통해 개별 칩들이 원하는 품질 수준에 도달했는지를 확인하는 공정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5151DD-5E77-12EB-E787-37EE5FEE42A3}"/>
              </a:ext>
            </a:extLst>
          </p:cNvPr>
          <p:cNvSpPr txBox="1"/>
          <p:nvPr/>
        </p:nvSpPr>
        <p:spPr>
          <a:xfrm>
            <a:off x="8629306" y="5100233"/>
            <a:ext cx="3082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간의 구분과 연결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 역할을  하는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박막을 만드는 공정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반도체가 전기적인 특성을 갖도록 만드는 공정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93949A-6761-B574-8D54-963FC4F13955}"/>
              </a:ext>
            </a:extLst>
          </p:cNvPr>
          <p:cNvSpPr txBox="1"/>
          <p:nvPr/>
        </p:nvSpPr>
        <p:spPr>
          <a:xfrm>
            <a:off x="6223222" y="6294399"/>
            <a:ext cx="4912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(*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웨이퍼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반도체 직접회로를 만드는데 사용하는 주재료,</a:t>
            </a:r>
            <a:endParaRPr lang="en-US" altLang="ko-KR" sz="1100" b="0" i="1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* </a:t>
            </a:r>
            <a:r>
              <a:rPr lang="ko-KR" altLang="en-US" sz="1100" i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잉곳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100" i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고온에서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녹인 실리콘으로 만드는 실리콘 기둥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*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박막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분자 또는 원자 단위의 물질로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㎛이하의 매우 얇은 막을 입히는 것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8254C8-2319-4011-198C-AF00B4199DD5}"/>
              </a:ext>
            </a:extLst>
          </p:cNvPr>
          <p:cNvSpPr txBox="1"/>
          <p:nvPr/>
        </p:nvSpPr>
        <p:spPr>
          <a:xfrm>
            <a:off x="256018" y="1452764"/>
            <a:ext cx="293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공정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421B3D9-3D4B-F624-4789-9990B7C254ED}"/>
              </a:ext>
            </a:extLst>
          </p:cNvPr>
          <p:cNvSpPr/>
          <p:nvPr/>
        </p:nvSpPr>
        <p:spPr>
          <a:xfrm>
            <a:off x="429675" y="2026849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6A844A9-EC9F-0ECB-7439-936F6987EBC0}"/>
              </a:ext>
            </a:extLst>
          </p:cNvPr>
          <p:cNvSpPr/>
          <p:nvPr/>
        </p:nvSpPr>
        <p:spPr>
          <a:xfrm>
            <a:off x="5906341" y="2032631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9FC8F8-CB19-1FAB-3AE3-938B3DA48D11}"/>
              </a:ext>
            </a:extLst>
          </p:cNvPr>
          <p:cNvSpPr/>
          <p:nvPr/>
        </p:nvSpPr>
        <p:spPr>
          <a:xfrm>
            <a:off x="8646703" y="2032631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A8BBD43-705B-98EC-52DD-BD88476CF7F2}"/>
              </a:ext>
            </a:extLst>
          </p:cNvPr>
          <p:cNvSpPr/>
          <p:nvPr/>
        </p:nvSpPr>
        <p:spPr>
          <a:xfrm>
            <a:off x="448162" y="408314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96602C8-5E40-0A59-E6C4-7DB97A14AB44}"/>
              </a:ext>
            </a:extLst>
          </p:cNvPr>
          <p:cNvSpPr/>
          <p:nvPr/>
        </p:nvSpPr>
        <p:spPr>
          <a:xfrm>
            <a:off x="3639992" y="408314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DE370F5-4611-7DFB-3DE5-48D5C7D5C096}"/>
              </a:ext>
            </a:extLst>
          </p:cNvPr>
          <p:cNvSpPr/>
          <p:nvPr/>
        </p:nvSpPr>
        <p:spPr>
          <a:xfrm>
            <a:off x="6352601" y="4083142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C8563D-0392-EC30-B292-7F4553C7A5A0}"/>
              </a:ext>
            </a:extLst>
          </p:cNvPr>
          <p:cNvSpPr/>
          <p:nvPr/>
        </p:nvSpPr>
        <p:spPr>
          <a:xfrm>
            <a:off x="8707087" y="4084296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1DBD942-9E1C-ED0A-A74D-EC7ADA55945E}"/>
              </a:ext>
            </a:extLst>
          </p:cNvPr>
          <p:cNvSpPr/>
          <p:nvPr/>
        </p:nvSpPr>
        <p:spPr>
          <a:xfrm>
            <a:off x="3165979" y="2032631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83417D5A-0678-4ADD-FD3B-74A9CC54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- 2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93916-5850-1E4A-5609-B3EA0A49B098}"/>
              </a:ext>
            </a:extLst>
          </p:cNvPr>
          <p:cNvSpPr txBox="1"/>
          <p:nvPr/>
        </p:nvSpPr>
        <p:spPr>
          <a:xfrm>
            <a:off x="328026" y="1599977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데이터 탐색 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8665C7-805D-07C6-E10B-0EC7F7BE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45621"/>
              </p:ext>
            </p:extLst>
          </p:nvPr>
        </p:nvGraphicFramePr>
        <p:xfrm>
          <a:off x="694606" y="2474729"/>
          <a:ext cx="7344816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472348649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54186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반도체 사진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8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Jpg</a:t>
                      </a:r>
                      <a:endParaRPr lang="ko-KR" altLang="en-US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7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패턴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데이터 총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Pattern1 : 136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 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pattern2 : 201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67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데이터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Pattern1 :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결함 →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128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비결함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→ 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Pattern2 :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결함 →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177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비결함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→ </a:t>
                      </a: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24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123941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7DA1363-ACA4-CD26-D651-11FA28BF207B}"/>
              </a:ext>
            </a:extLst>
          </p:cNvPr>
          <p:cNvSpPr/>
          <p:nvPr/>
        </p:nvSpPr>
        <p:spPr>
          <a:xfrm>
            <a:off x="292023" y="5259611"/>
            <a:ext cx="805165" cy="611790"/>
          </a:xfrm>
          <a:prstGeom prst="rightArrow">
            <a:avLst/>
          </a:prstGeom>
          <a:solidFill>
            <a:srgbClr val="06B9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C1143-DE89-14E8-1120-8FDB1D951C24}"/>
              </a:ext>
            </a:extLst>
          </p:cNvPr>
          <p:cNvSpPr txBox="1"/>
          <p:nvPr/>
        </p:nvSpPr>
        <p:spPr>
          <a:xfrm>
            <a:off x="1097188" y="5211563"/>
            <a:ext cx="720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부족으로 인한 이미지 증강 예정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OpenCV,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Roboflow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회전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뒤집기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자르기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확장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변형 등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B2F992E-6B61-7A28-71EC-3A1F15623D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" b="5369"/>
          <a:stretch/>
        </p:blipFill>
        <p:spPr>
          <a:xfrm>
            <a:off x="9128753" y="1648025"/>
            <a:ext cx="2123885" cy="2043174"/>
          </a:xfrm>
          <a:prstGeom prst="rect">
            <a:avLst/>
          </a:prstGeom>
        </p:spPr>
      </p:pic>
      <p:pic>
        <p:nvPicPr>
          <p:cNvPr id="9" name="그림 8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40878582-8903-424A-4A80-73E91EB883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52" y="4213173"/>
            <a:ext cx="2123885" cy="2043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361AB-31F5-A5EF-7B69-619EFFC803A5}"/>
              </a:ext>
            </a:extLst>
          </p:cNvPr>
          <p:cNvSpPr txBox="1"/>
          <p:nvPr/>
        </p:nvSpPr>
        <p:spPr>
          <a:xfrm>
            <a:off x="9542622" y="374053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587BD-C00F-9B02-9960-268734C48DD2}"/>
              </a:ext>
            </a:extLst>
          </p:cNvPr>
          <p:cNvSpPr txBox="1"/>
          <p:nvPr/>
        </p:nvSpPr>
        <p:spPr>
          <a:xfrm>
            <a:off x="9542622" y="634205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B8945-D145-03A9-F266-5282CBE7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8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- 2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8765193-8B71-72AE-9109-52A68C45F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98131"/>
              </p:ext>
            </p:extLst>
          </p:nvPr>
        </p:nvGraphicFramePr>
        <p:xfrm>
          <a:off x="1198660" y="2673432"/>
          <a:ext cx="9793092" cy="22807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32182">
                  <a:extLst>
                    <a:ext uri="{9D8B030D-6E8A-4147-A177-3AD203B41FA5}">
                      <a16:colId xmlns:a16="http://schemas.microsoft.com/office/drawing/2014/main" val="79238753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3495189974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675841322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2374059957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179449032"/>
                    </a:ext>
                  </a:extLst>
                </a:gridCol>
                <a:gridCol w="1632182">
                  <a:extLst>
                    <a:ext uri="{9D8B030D-6E8A-4147-A177-3AD203B41FA5}">
                      <a16:colId xmlns:a16="http://schemas.microsoft.com/office/drawing/2014/main" val="404495484"/>
                    </a:ext>
                  </a:extLst>
                </a:gridCol>
              </a:tblGrid>
              <a:tr h="12006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717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작은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큰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곡선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혼탁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훼손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456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G_Dot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Scratch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Curve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Mist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Damage</a:t>
                      </a:r>
                      <a:endParaRPr lang="ko-KR" altLang="en-US" sz="2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8334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CAEFC11-BE84-FB34-477E-A8AF1BE9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8" y="2940282"/>
            <a:ext cx="761231" cy="543737"/>
          </a:xfrm>
          <a:prstGeom prst="rect">
            <a:avLst/>
          </a:prstGeom>
        </p:spPr>
      </p:pic>
      <p:pic>
        <p:nvPicPr>
          <p:cNvPr id="9" name="그림 8" descr="달이(가) 표시된 사진&#10;&#10;중간 신뢰도로 자동 생성된 설명">
            <a:extLst>
              <a:ext uri="{FF2B5EF4-FFF2-40B4-BE49-F238E27FC236}">
                <a16:creationId xmlns:a16="http://schemas.microsoft.com/office/drawing/2014/main" id="{8BF0C2BD-1443-09C7-A01B-CA39E939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86" y="2902047"/>
            <a:ext cx="847725" cy="752014"/>
          </a:xfrm>
          <a:prstGeom prst="rect">
            <a:avLst/>
          </a:prstGeom>
        </p:spPr>
      </p:pic>
      <p:pic>
        <p:nvPicPr>
          <p:cNvPr id="11" name="그림 10" descr="야외, 비행기, 비행이(가) 표시된 사진&#10;&#10;중간 신뢰도로 자동 생성된 설명">
            <a:extLst>
              <a:ext uri="{FF2B5EF4-FFF2-40B4-BE49-F238E27FC236}">
                <a16:creationId xmlns:a16="http://schemas.microsoft.com/office/drawing/2014/main" id="{A7AD9D04-D8CD-2B50-705D-A8C4E40C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41" y="2862969"/>
            <a:ext cx="847725" cy="854857"/>
          </a:xfrm>
          <a:prstGeom prst="rect">
            <a:avLst/>
          </a:prstGeom>
        </p:spPr>
      </p:pic>
      <p:pic>
        <p:nvPicPr>
          <p:cNvPr id="13" name="그림 12" descr="벌레이(가) 표시된 사진&#10;&#10;자동 생성된 설명">
            <a:extLst>
              <a:ext uri="{FF2B5EF4-FFF2-40B4-BE49-F238E27FC236}">
                <a16:creationId xmlns:a16="http://schemas.microsoft.com/office/drawing/2014/main" id="{F004F254-0438-6DAB-58C7-FFDDD1B0B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81" y="2919124"/>
            <a:ext cx="1169688" cy="734937"/>
          </a:xfrm>
          <a:prstGeom prst="rect">
            <a:avLst/>
          </a:prstGeom>
        </p:spPr>
      </p:pic>
      <p:pic>
        <p:nvPicPr>
          <p:cNvPr id="21" name="그림 20" descr="물, 패브릭, 야외이(가) 표시된 사진&#10;&#10;자동 생성된 설명">
            <a:extLst>
              <a:ext uri="{FF2B5EF4-FFF2-40B4-BE49-F238E27FC236}">
                <a16:creationId xmlns:a16="http://schemas.microsoft.com/office/drawing/2014/main" id="{28DD022D-1084-7023-2FD3-4F2B10DA7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10" y="2844256"/>
            <a:ext cx="1368150" cy="903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C93916-5850-1E4A-5609-B3EA0A49B098}"/>
              </a:ext>
            </a:extLst>
          </p:cNvPr>
          <p:cNvSpPr txBox="1"/>
          <p:nvPr/>
        </p:nvSpPr>
        <p:spPr>
          <a:xfrm>
            <a:off x="328026" y="1599977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결함 유형 분석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EB56D1D-C1C3-295F-1999-A44F315EB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818" y="2964173"/>
            <a:ext cx="835727" cy="66574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F5B93-FC8F-342A-2793-06985757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4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데이터셋에 적합한 검출 알고리즘 선정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- 3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8D36ACC-8BC9-7C44-88EA-290646E93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62745"/>
              </p:ext>
            </p:extLst>
          </p:nvPr>
        </p:nvGraphicFramePr>
        <p:xfrm>
          <a:off x="550590" y="1342708"/>
          <a:ext cx="11161240" cy="4865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343">
                  <a:extLst>
                    <a:ext uri="{9D8B030D-6E8A-4147-A177-3AD203B41FA5}">
                      <a16:colId xmlns:a16="http://schemas.microsoft.com/office/drawing/2014/main" val="2730359244"/>
                    </a:ext>
                  </a:extLst>
                </a:gridCol>
                <a:gridCol w="4083401">
                  <a:extLst>
                    <a:ext uri="{9D8B030D-6E8A-4147-A177-3AD203B41FA5}">
                      <a16:colId xmlns:a16="http://schemas.microsoft.com/office/drawing/2014/main" val="534665276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50811053"/>
                    </a:ext>
                  </a:extLst>
                </a:gridCol>
              </a:tblGrid>
              <a:tr h="240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91754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CNN</a:t>
                      </a: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(Convolutional Neural Network)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컨볼루션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연산을 통해 이미지 특징을 추출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풀링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연산으로 공간적인 크기를 줄임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감지 및 이미지 분류 작업에 뛰어난 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22321"/>
                  </a:ext>
                </a:extLst>
              </a:tr>
              <a:tr h="492089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R-CNN</a:t>
                      </a: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(Region-based)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각 객체 영역에 대해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CNN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으로 특징을 추출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추출된 특징을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SVM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분류기로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감지 정확성이 높고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처리 속도 느림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영역 추출과 분류를 독립적으로 수행하기 때문에 비효율적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416714"/>
                  </a:ext>
                </a:extLst>
              </a:tr>
              <a:tr h="492089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Fast R-CNN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R-CNN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의 개선 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영역 추출과 분류를 동시에 수행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효율적인 동시에 객체 감지 정확성도 높은 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664933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Faster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R-CNN, Fast R-CNN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의 개선 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영역 추출과 분류를 통합하여 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객체 감지의 정확성과 처리 속도를 모두 개선한 모델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46848"/>
                  </a:ext>
                </a:extLst>
              </a:tr>
              <a:tr h="492089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</a:t>
                      </a: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(You Only Look Once)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이미지에 대한 객체 감지와 분류를 동시에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높은 처리속도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다양한 크기와 종횡비의 객체를 정확하게 감지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작은 객체에 대해서도 비교적 뛰어난 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875956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endParaRPr lang="en-US" altLang="ko-KR" sz="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의 개선화 된 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정확도는 유지하며 객체 감지 성능과 속도 모두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368689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SSD</a:t>
                      </a: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(Single Shot </a:t>
                      </a:r>
                      <a:r>
                        <a:rPr lang="en-US" altLang="ko-KR" sz="13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MultiBox</a:t>
                      </a:r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Detector)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실시간 객체 감지를 위한 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정확성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처리속도 빠름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다양한 크기와 종류의 객체를 효과적으로 감지 가능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398411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RetinaNet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컨볼루션</a:t>
                      </a: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연산과 </a:t>
                      </a:r>
                      <a:r>
                        <a:rPr lang="ko-KR" altLang="en-US" sz="13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풀링</a:t>
                      </a: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연산을 사용하여 </a:t>
                      </a:r>
                      <a:endParaRPr lang="en-US" altLang="ko-KR" sz="1300" b="0" i="0" kern="1200" dirty="0">
                        <a:solidFill>
                          <a:schemeClr val="dk1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특징을 추출하는 </a:t>
                      </a:r>
                      <a:r>
                        <a:rPr lang="en-US" altLang="ko-KR" sz="13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CNN </a:t>
                      </a: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클래스 불균형 문제 해결에 용이한 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39606"/>
                  </a:ext>
                </a:extLst>
              </a:tr>
              <a:tr h="349930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Detectron2</a:t>
                      </a:r>
                      <a:endParaRPr lang="ko-KR" altLang="en-US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최신 객체 감지 알고리즘인 </a:t>
                      </a:r>
                      <a:endParaRPr lang="en-US" altLang="ko-KR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Mask R-CNN, </a:t>
                      </a:r>
                      <a:r>
                        <a:rPr lang="en-US" altLang="ko-KR" sz="13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RetinaNet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고성능의 객체 감지 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18484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2EEDE36-AE06-9CEF-81F1-7933F3DBA450}"/>
              </a:ext>
            </a:extLst>
          </p:cNvPr>
          <p:cNvSpPr/>
          <p:nvPr/>
        </p:nvSpPr>
        <p:spPr>
          <a:xfrm>
            <a:off x="1257591" y="6399347"/>
            <a:ext cx="936104" cy="300908"/>
          </a:xfrm>
          <a:prstGeom prst="rightArrow">
            <a:avLst/>
          </a:prstGeom>
          <a:solidFill>
            <a:srgbClr val="06B9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E6B25-0CF4-6EAC-A748-20FE9DC081CC}"/>
              </a:ext>
            </a:extLst>
          </p:cNvPr>
          <p:cNvSpPr txBox="1"/>
          <p:nvPr/>
        </p:nvSpPr>
        <p:spPr>
          <a:xfrm>
            <a:off x="2337711" y="6357441"/>
            <a:ext cx="86540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모델 중 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 모델 선정 </a:t>
            </a:r>
            <a:r>
              <a:rPr lang="en-US" altLang="ko-KR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(Faster R-CNN, YOLOv8, SSD, </a:t>
            </a:r>
            <a:r>
              <a:rPr lang="en-US" altLang="ko-KR" sz="17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RetinaNet</a:t>
            </a:r>
            <a:r>
              <a:rPr lang="en-US" altLang="ko-KR" sz="17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Detectron2)</a:t>
            </a:r>
            <a:endParaRPr lang="ko-KR" altLang="en-US" sz="17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16C2C-59B2-4564-B72D-BEBA5904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4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 해석 및 모델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하이퍼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파라미터 최적화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- 4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AE8D059-FC79-D6E7-54A3-36A5A32A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21413"/>
              </p:ext>
            </p:extLst>
          </p:nvPr>
        </p:nvGraphicFramePr>
        <p:xfrm>
          <a:off x="262559" y="1913001"/>
          <a:ext cx="5112567" cy="4258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2247">
                  <a:extLst>
                    <a:ext uri="{9D8B030D-6E8A-4147-A177-3AD203B41FA5}">
                      <a16:colId xmlns:a16="http://schemas.microsoft.com/office/drawing/2014/main" val="4001157507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298540294"/>
                    </a:ext>
                  </a:extLst>
                </a:gridCol>
              </a:tblGrid>
              <a:tr h="88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IoU</a:t>
                      </a:r>
                      <a:endParaRPr lang="en-US" altLang="ko-KR" sz="16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(Intersection 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Over Union)</a:t>
                      </a:r>
                      <a:endParaRPr lang="ko-KR" altLang="en-US" sz="16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바운딩</a:t>
                      </a:r>
                      <a:r>
                        <a:rPr lang="ko-KR" altLang="en-US" sz="16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박스 예측 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82200"/>
                  </a:ext>
                </a:extLst>
              </a:tr>
              <a:tr h="88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(Mean Average Precision)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각 클래스 별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AP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의 평균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알고리즘 간 비교 가능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85111"/>
                  </a:ext>
                </a:extLst>
              </a:tr>
              <a:tr h="623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FPS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(Frames Per Second)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모델의 효율성 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빠른 탐지 가능 여부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245457"/>
                  </a:ext>
                </a:extLst>
              </a:tr>
              <a:tr h="62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손실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(LOSS)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예측과 실제 값 사이의 차이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33733"/>
                  </a:ext>
                </a:extLst>
              </a:tr>
              <a:tr h="62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정확도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(Accuracy)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예측 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56452"/>
                  </a:ext>
                </a:extLst>
              </a:tr>
              <a:tr h="62334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정밀도와 재현율의 조화 평균</a:t>
                      </a: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종합평가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0446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F1AC78E-CF6F-834E-C01D-3A5D61BC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59801"/>
              </p:ext>
            </p:extLst>
          </p:nvPr>
        </p:nvGraphicFramePr>
        <p:xfrm>
          <a:off x="5663158" y="1907994"/>
          <a:ext cx="6264696" cy="42639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48613041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3437019274"/>
                    </a:ext>
                  </a:extLst>
                </a:gridCol>
              </a:tblGrid>
              <a:tr h="49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Num_training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samples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훈련 데이터 샘플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22749"/>
                  </a:ext>
                </a:extLst>
              </a:tr>
              <a:tr h="46576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epochs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훈련 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epochs 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29317"/>
                  </a:ext>
                </a:extLst>
              </a:tr>
              <a:tr h="703821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early_stopping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훈련 조기 중지 여부</a:t>
                      </a:r>
                      <a:endParaRPr lang="en-US" altLang="ko-KR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손실 지표가 더 이상 개선되지 않을 때 훈련 자동 종료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38326"/>
                  </a:ext>
                </a:extLst>
              </a:tr>
              <a:tr h="574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early_stopping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min_epochs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조기 중지 시행 전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실행해야 할 최소 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epochs 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97783"/>
                  </a:ext>
                </a:extLst>
              </a:tr>
              <a:tr h="574227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learn_rate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초기 </a:t>
                      </a:r>
                      <a:r>
                        <a:rPr lang="ko-KR" altLang="en-US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학습률</a:t>
                      </a:r>
                      <a:endParaRPr lang="en-US" altLang="ko-KR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옵티마이저가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가중치를 업데이트 하는 속도를 결정</a:t>
                      </a:r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20311"/>
                  </a:ext>
                </a:extLst>
              </a:tr>
              <a:tr h="46576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batch_size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모델이 한 번에 처리하는 입력 데이터의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20771"/>
                  </a:ext>
                </a:extLst>
              </a:tr>
              <a:tr h="46576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optimizer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옵티마이저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757800"/>
                  </a:ext>
                </a:extLst>
              </a:tr>
              <a:tr h="46576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weight_decay</a:t>
                      </a:r>
                      <a:endParaRPr lang="ko-KR" altLang="en-US" sz="1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특정 </a:t>
                      </a:r>
                      <a:r>
                        <a:rPr lang="ko-KR" altLang="en-US" sz="15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옵티마이저들에</a:t>
                      </a:r>
                      <a:r>
                        <a:rPr lang="ko-KR" altLang="en-US" sz="15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대한 가중치 감소 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11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6FFFF8-5085-7199-FDA9-5B15501ADEBF}"/>
              </a:ext>
            </a:extLst>
          </p:cNvPr>
          <p:cNvSpPr txBox="1"/>
          <p:nvPr/>
        </p:nvSpPr>
        <p:spPr>
          <a:xfrm>
            <a:off x="263291" y="1413570"/>
            <a:ext cx="1885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지표 해석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4173-1FB1-8AC5-FB91-F313C6379684}"/>
              </a:ext>
            </a:extLst>
          </p:cNvPr>
          <p:cNvSpPr txBox="1"/>
          <p:nvPr/>
        </p:nvSpPr>
        <p:spPr>
          <a:xfrm>
            <a:off x="5630437" y="1413570"/>
            <a:ext cx="29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39CE42C-99B9-F319-2DB4-1D4691C7CE01}"/>
              </a:ext>
            </a:extLst>
          </p:cNvPr>
          <p:cNvSpPr/>
          <p:nvPr/>
        </p:nvSpPr>
        <p:spPr>
          <a:xfrm>
            <a:off x="190550" y="6399347"/>
            <a:ext cx="648072" cy="300908"/>
          </a:xfrm>
          <a:prstGeom prst="rightArrow">
            <a:avLst/>
          </a:prstGeom>
          <a:solidFill>
            <a:srgbClr val="06B9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806D-E994-B63E-E65D-89616789571D}"/>
              </a:ext>
            </a:extLst>
          </p:cNvPr>
          <p:cNvSpPr txBox="1"/>
          <p:nvPr/>
        </p:nvSpPr>
        <p:spPr>
          <a:xfrm>
            <a:off x="910630" y="6357441"/>
            <a:ext cx="48965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 지표 종합적으로 고려하여 모델 선정 예정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F6E3323-A557-DCD7-515D-E5BBD603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2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솔루션 구현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- 5,6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0363BC-49F3-AAC2-AA03-C137F16D1750}"/>
              </a:ext>
            </a:extLst>
          </p:cNvPr>
          <p:cNvSpPr/>
          <p:nvPr/>
        </p:nvSpPr>
        <p:spPr>
          <a:xfrm>
            <a:off x="838622" y="1989634"/>
            <a:ext cx="4608512" cy="3096344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6E93E4-3699-338A-74EF-F43A3D9B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84" y="2925738"/>
            <a:ext cx="988187" cy="98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3B3AFE-E11C-267E-3C15-3E38223228F6}"/>
              </a:ext>
            </a:extLst>
          </p:cNvPr>
          <p:cNvSpPr/>
          <p:nvPr/>
        </p:nvSpPr>
        <p:spPr>
          <a:xfrm>
            <a:off x="1846734" y="5374010"/>
            <a:ext cx="2448272" cy="648072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제출하기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FCAFFE-2A1C-0755-672B-6DD510772353}"/>
              </a:ext>
            </a:extLst>
          </p:cNvPr>
          <p:cNvCxnSpPr/>
          <p:nvPr/>
        </p:nvCxnSpPr>
        <p:spPr>
          <a:xfrm>
            <a:off x="6023198" y="342979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5E6329-38A5-CD4D-46DD-E1730D55BF5B}"/>
              </a:ext>
            </a:extLst>
          </p:cNvPr>
          <p:cNvSpPr/>
          <p:nvPr/>
        </p:nvSpPr>
        <p:spPr>
          <a:xfrm>
            <a:off x="7463358" y="1989633"/>
            <a:ext cx="3456384" cy="3528385"/>
          </a:xfrm>
          <a:prstGeom prst="roundRect">
            <a:avLst/>
          </a:prstGeom>
          <a:solidFill>
            <a:schemeClr val="bg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1000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불량품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170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(17%)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dirty="0"/>
          </a:p>
          <a:p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C52F58-8F64-507F-17DF-782E1FB982AE}"/>
              </a:ext>
            </a:extLst>
          </p:cNvPr>
          <p:cNvSpPr txBox="1"/>
          <p:nvPr/>
        </p:nvSpPr>
        <p:spPr>
          <a:xfrm>
            <a:off x="8093428" y="3213770"/>
            <a:ext cx="2196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Scratch : 12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Curve : 20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Dot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33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G-Dot : 80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Mist : 17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Damage : 8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252FB-E699-D408-1245-73913B7548F9}"/>
              </a:ext>
            </a:extLst>
          </p:cNvPr>
          <p:cNvSpPr txBox="1"/>
          <p:nvPr/>
        </p:nvSpPr>
        <p:spPr>
          <a:xfrm>
            <a:off x="7967414" y="5590034"/>
            <a:ext cx="237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 페이지 예시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74B6C-484C-39AE-7218-6C9FD305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13956</TotalTime>
  <Words>804</Words>
  <Application>Microsoft Office PowerPoint</Application>
  <PresentationFormat>사용자 지정</PresentationFormat>
  <Paragraphs>247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HY견고딕</vt:lpstr>
      <vt:lpstr>Calibri</vt:lpstr>
      <vt:lpstr>굴림체</vt:lpstr>
      <vt:lpstr>Wingdings</vt:lpstr>
      <vt:lpstr>Arial</vt:lpstr>
      <vt:lpstr>한컴산뜻돋움</vt:lpstr>
      <vt:lpstr>휴먼모음T</vt:lpstr>
      <vt:lpstr>Microsoft GothicNeo</vt:lpstr>
      <vt:lpstr>Calibri Light</vt:lpstr>
      <vt:lpstr>맑은 고딕</vt:lpstr>
      <vt:lpstr>Noto Sans</vt:lpstr>
      <vt:lpstr>Office 테마</vt:lpstr>
      <vt:lpstr>객체탐지를 활용한 반도체 불량 자동 분류 모델 구현</vt:lpstr>
      <vt:lpstr>분석 환경 및 활용 라이브러리</vt:lpstr>
      <vt:lpstr>개요</vt:lpstr>
      <vt:lpstr>도메인 학습 및 브레인스토밍 - 1주차</vt:lpstr>
      <vt:lpstr>데이터 전처리 - 2주차</vt:lpstr>
      <vt:lpstr>데이터 전처리 - 2주차</vt:lpstr>
      <vt:lpstr>데이터셋에 적합한 검출 알고리즘 선정 - 3주차</vt:lpstr>
      <vt:lpstr>지표 해석 및 모델 하이퍼 파라미터 최적화 - 4주차</vt:lpstr>
      <vt:lpstr>서비스 솔루션 구현 - 5,6주차</vt:lpstr>
      <vt:lpstr>감사합니다.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Inie Choi</cp:lastModifiedBy>
  <cp:revision>72</cp:revision>
  <dcterms:created xsi:type="dcterms:W3CDTF">2010-02-01T08:03:16Z</dcterms:created>
  <dcterms:modified xsi:type="dcterms:W3CDTF">2023-07-07T07:28:08Z</dcterms:modified>
  <cp:category>www.slidemembers.com</cp:category>
</cp:coreProperties>
</file>